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0F90BD-83D6-4CB9-9F2E-9EEB412991C1}">
  <a:tblStyle styleId="{2F0F90BD-83D6-4CB9-9F2E-9EEB412991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4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AlfaSlabOne-regular.fntdata"/><Relationship Id="rId25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motor-boat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motor-boat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7a4b6bd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57a4b6bd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6e17cc2f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6e17cc2f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6f4da68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6f4da68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846a57b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846a57b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87752857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87752857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87752857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587752857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https://emojipedia.org/motor-boat/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[TODO: informally introduce the problem, perhaps combine with the next slide]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Quantitative stock assessment and modelling of fisheries are essential for informed decisions in sustainable fisheries management. However, constructing reliable assessment models to achieve accurate estimation of population parameters remains a key challenge after more than half a century of active research.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The difficulty stems from various sources, including our lack of precise knowledge of the fishery dynamics, the complexity of relationships between variables of interest, the high-dimensionality of fisheries data, presence of noisy and missing values.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6e17cc2f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6e17cc2f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Artificial Intelligence and Machine Learning is one of the future science platforms in CSIRO Oceans and Atmosphere Strategy Overview 2021-24.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7f9e01c2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57f9e01c2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https://emojipedia.org/motor-boat/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[TODO: informally introduce the problem, perhaps combine with the next slide]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Quantitative stock assessment and modelling of fisheries are essential for informed decisions in sustainable fisheries management. However, constructing reliable assessment models to achieve accurate estimation of population parameters remains a key challenge after more than half a century of active research.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The difficulty stems from various sources, including our lack of precise knowledge of the fishery dynamics, the complexity of relationships between variables of interest, the high-dimensionality of fisheries data, presence of noisy and missing values.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87752857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8775285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87752857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8775285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87752857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87752857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87752857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87752857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87752857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87752857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87752857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87752857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2.gif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2.gif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rganism, underwater, water, coral reef&#10;&#10;Description automatically generated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47835"/>
          <a:stretch/>
        </p:blipFill>
        <p:spPr>
          <a:xfrm>
            <a:off x="-1" y="3054791"/>
            <a:ext cx="9138763" cy="2683069"/>
          </a:xfrm>
          <a:custGeom>
            <a:rect b="b" l="l" r="r" t="t"/>
            <a:pathLst>
              <a:path extrusionOk="0" h="2683069" w="9138763">
                <a:moveTo>
                  <a:pt x="4647538" y="0"/>
                </a:moveTo>
                <a:cubicBezTo>
                  <a:pt x="6264666" y="0"/>
                  <a:pt x="7728700" y="277362"/>
                  <a:pt x="8788452" y="725797"/>
                </a:cubicBezTo>
                <a:lnTo>
                  <a:pt x="9138763" y="888895"/>
                </a:lnTo>
                <a:lnTo>
                  <a:pt x="9138763" y="2683069"/>
                </a:lnTo>
                <a:lnTo>
                  <a:pt x="0" y="2683069"/>
                </a:lnTo>
                <a:lnTo>
                  <a:pt x="0" y="974575"/>
                </a:lnTo>
                <a:lnTo>
                  <a:pt x="128659" y="901771"/>
                </a:lnTo>
                <a:cubicBezTo>
                  <a:pt x="1202760" y="351037"/>
                  <a:pt x="2828270" y="0"/>
                  <a:pt x="464753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311700" y="1061500"/>
            <a:ext cx="85206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b="1" lang="en" sz="5000" u="none" cap="none" strike="noStrike">
                <a:solidFill>
                  <a:srgbClr val="083C92"/>
                </a:solidFill>
              </a:rPr>
              <a:t>Bayes</a:t>
            </a:r>
            <a:r>
              <a:rPr b="1" i="0" lang="en" sz="5000" u="none" cap="none" strike="noStrike">
                <a:solidFill>
                  <a:srgbClr val="083C92"/>
                </a:solidFill>
              </a:rPr>
              <a:t>, Brain, and Fish</a:t>
            </a:r>
            <a:endParaRPr b="1"/>
          </a:p>
        </p:txBody>
      </p:sp>
      <p:pic>
        <p:nvPicPr>
          <p:cNvPr id="105" name="Google Shape;105;p25"/>
          <p:cNvPicPr preferRelativeResize="0"/>
          <p:nvPr/>
        </p:nvPicPr>
        <p:blipFill rotWithShape="1">
          <a:blip r:embed="rId4">
            <a:alphaModFix/>
          </a:blip>
          <a:srcRect b="50685" l="26748" r="25246" t="0"/>
          <a:stretch/>
        </p:blipFill>
        <p:spPr>
          <a:xfrm>
            <a:off x="1053681" y="0"/>
            <a:ext cx="1046700" cy="108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820000" dist="66675">
              <a:srgbClr val="000000">
                <a:alpha val="29800"/>
              </a:srgbClr>
            </a:outerShdw>
          </a:effectLst>
        </p:spPr>
      </p:pic>
      <p:pic>
        <p:nvPicPr>
          <p:cNvPr id="106" name="Google Shape;10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8076" y="0"/>
            <a:ext cx="1700100" cy="108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49800"/>
              </a:srgbClr>
            </a:outerShdw>
          </a:effectLst>
        </p:spPr>
      </p:pic>
      <p:pic>
        <p:nvPicPr>
          <p:cNvPr id="107" name="Google Shape;10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2174" y="0"/>
            <a:ext cx="1479600" cy="108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49800"/>
              </a:srgbClr>
            </a:outerShdw>
          </a:effectLst>
        </p:spPr>
      </p:pic>
      <p:sp>
        <p:nvSpPr>
          <p:cNvPr id="108" name="Google Shape;108;p25"/>
          <p:cNvSpPr txBox="1"/>
          <p:nvPr/>
        </p:nvSpPr>
        <p:spPr>
          <a:xfrm>
            <a:off x="3888118" y="1988351"/>
            <a:ext cx="1564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Nan Ye</a:t>
            </a:r>
            <a:endParaRPr b="1"/>
          </a:p>
        </p:txBody>
      </p:sp>
      <p:sp>
        <p:nvSpPr>
          <p:cNvPr id="109" name="Google Shape;109;p25"/>
          <p:cNvSpPr txBox="1"/>
          <p:nvPr/>
        </p:nvSpPr>
        <p:spPr>
          <a:xfrm>
            <a:off x="3318075" y="2635400"/>
            <a:ext cx="2769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83C92"/>
                </a:solidFill>
              </a:rPr>
              <a:t>CBCS Seminar, 11 July</a:t>
            </a:r>
            <a:endParaRPr b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 Bayesian Stock Estimation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Standard Bayesian estimation</a:t>
            </a:r>
            <a:br>
              <a:rPr lang="en" sz="1600"/>
            </a:b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MBE (Multi-pass Bayesian Estimation)</a:t>
            </a:r>
            <a:r>
              <a:rPr lang="en" sz="1600"/>
              <a:t>:  construct a sequence of posterior distributions by repeated Bayesian updates with the given data, then automatically pick the best one</a:t>
            </a:r>
            <a:endParaRPr sz="1600"/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19858" l="0" r="0" t="10634"/>
          <a:stretch/>
        </p:blipFill>
        <p:spPr>
          <a:xfrm>
            <a:off x="2000000" y="1563175"/>
            <a:ext cx="3170020" cy="7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2035375" y="2254825"/>
            <a:ext cx="7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Poorly chosen priors =&gt; poor inference results.</a:t>
            </a:r>
            <a:endParaRPr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725" y="2363480"/>
            <a:ext cx="342901" cy="228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34"/>
          <p:cNvGrpSpPr/>
          <p:nvPr/>
        </p:nvGrpSpPr>
        <p:grpSpPr>
          <a:xfrm>
            <a:off x="926925" y="3518750"/>
            <a:ext cx="8205250" cy="1498475"/>
            <a:chOff x="926925" y="3594950"/>
            <a:chExt cx="8205250" cy="1498475"/>
          </a:xfrm>
        </p:grpSpPr>
        <p:pic>
          <p:nvPicPr>
            <p:cNvPr id="231" name="Google Shape;23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4325" y="3707600"/>
              <a:ext cx="6569550" cy="108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87650" y="479157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4"/>
            <p:cNvSpPr txBox="1"/>
            <p:nvPr/>
          </p:nvSpPr>
          <p:spPr>
            <a:xfrm>
              <a:off x="2111575" y="4693225"/>
              <a:ext cx="702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Prior’s influence depends on its quality.</a:t>
              </a:r>
              <a:endParaRPr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" name="Google Shape;234;p34"/>
            <p:cNvSpPr txBox="1"/>
            <p:nvPr/>
          </p:nvSpPr>
          <p:spPr>
            <a:xfrm>
              <a:off x="926925" y="3594950"/>
              <a:ext cx="229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&lt;- prior more important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" name="Google Shape;235;p34"/>
            <p:cNvSpPr txBox="1"/>
            <p:nvPr/>
          </p:nvSpPr>
          <p:spPr>
            <a:xfrm>
              <a:off x="6613575" y="3594950"/>
              <a:ext cx="205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</a:t>
              </a: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more important -&gt;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Assessment on Simulation Data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generation</a:t>
            </a:r>
            <a:br>
              <a:rPr lang="en" sz="1600"/>
            </a:br>
            <a:br>
              <a:rPr lang="en" sz="1600"/>
            </a:br>
            <a:br>
              <a:rPr lang="en" sz="1600"/>
            </a:br>
            <a:br>
              <a:rPr lang="en" sz="1600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83C92"/>
                </a:solidFill>
              </a:rPr>
              <a:t>Observed</a:t>
            </a:r>
            <a:r>
              <a:rPr lang="en"/>
              <a:t>: catches </a:t>
            </a:r>
            <a:r>
              <a:rPr lang="en">
                <a:solidFill>
                  <a:schemeClr val="dk1"/>
                </a:solidFill>
              </a:rPr>
              <a:t>C</a:t>
            </a:r>
            <a:r>
              <a:rPr lang="en"/>
              <a:t> and efforts </a:t>
            </a:r>
            <a:r>
              <a:rPr lang="en">
                <a:solidFill>
                  <a:schemeClr val="dk1"/>
                </a:solidFill>
              </a:rPr>
              <a:t>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Stock parameters: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K</a:t>
            </a:r>
            <a:r>
              <a:rPr lang="en"/>
              <a:t> (carrying capacity), </a:t>
            </a:r>
            <a:r>
              <a:rPr lang="en">
                <a:solidFill>
                  <a:schemeClr val="accent4"/>
                </a:solidFill>
              </a:rPr>
              <a:t>r</a:t>
            </a:r>
            <a:r>
              <a:rPr lang="en"/>
              <a:t> (intrinsic population growth rate), </a:t>
            </a:r>
            <a:r>
              <a:rPr lang="en">
                <a:solidFill>
                  <a:schemeClr val="accent4"/>
                </a:solidFill>
              </a:rPr>
              <a:t>q</a:t>
            </a:r>
            <a:r>
              <a:rPr lang="en"/>
              <a:t> (catchability), </a:t>
            </a: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accent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ψ</a:t>
            </a: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(initial depletion)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Stock assessment is based on the same model (in a slightly different form).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50" y="1632975"/>
            <a:ext cx="348597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 random datasets with 30 observations each, different prior qualities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of estimates</a:t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63" y="1981863"/>
            <a:ext cx="4442874" cy="17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1876675" y="3817675"/>
            <a:ext cx="584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absolute relative error over all parameter estimates and all datasets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NPF Stock Assessment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Stock parameters and management reference points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Estimated stock sizes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7" name="Google Shape;257;p37"/>
          <p:cNvGraphicFramePr/>
          <p:nvPr/>
        </p:nvGraphicFramePr>
        <p:xfrm>
          <a:off x="997500" y="159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{2F0F90BD-83D6-4CB9-9F2E-9EEB412991C1}</a:tableStyleId>
              </a:tblPr>
              <a:tblGrid>
                <a:gridCol w="1430325"/>
                <a:gridCol w="711175"/>
                <a:gridCol w="711175"/>
                <a:gridCol w="711175"/>
                <a:gridCol w="711175"/>
                <a:gridCol w="711175"/>
                <a:gridCol w="711175"/>
                <a:gridCol w="711175"/>
              </a:tblGrid>
              <a:tr h="24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25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K/mt</a:t>
                      </a:r>
                      <a:endParaRPr sz="1300"/>
                    </a:p>
                  </a:txBody>
                  <a:tcPr marT="9125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</a:t>
                      </a:r>
                      <a:endParaRPr sz="1300"/>
                    </a:p>
                  </a:txBody>
                  <a:tcPr marT="9125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q</a:t>
                      </a:r>
                      <a:endParaRPr sz="1300"/>
                    </a:p>
                  </a:txBody>
                  <a:tcPr marT="9125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ψ</a:t>
                      </a:r>
                      <a:endParaRPr sz="1300"/>
                    </a:p>
                  </a:txBody>
                  <a:tcPr marT="9125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MSY/mt</a:t>
                      </a:r>
                      <a:endParaRPr sz="1300"/>
                    </a:p>
                  </a:txBody>
                  <a:tcPr marT="9125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</a:t>
                      </a:r>
                      <a:r>
                        <a:rPr lang="en" sz="800"/>
                        <a:t>MSY</a:t>
                      </a:r>
                      <a:endParaRPr sz="800"/>
                    </a:p>
                  </a:txBody>
                  <a:tcPr marT="9125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</a:t>
                      </a:r>
                      <a:r>
                        <a:rPr lang="en" sz="800"/>
                        <a:t>MSY</a:t>
                      </a:r>
                      <a:r>
                        <a:rPr lang="en" sz="1300"/>
                        <a:t>/mt</a:t>
                      </a:r>
                      <a:endParaRPr sz="1300"/>
                    </a:p>
                  </a:txBody>
                  <a:tcPr marT="9125" marB="0" marR="0" marL="91425"/>
                </a:tc>
              </a:tr>
              <a:tr h="27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Standard Bayesian</a:t>
                      </a:r>
                      <a:endParaRPr b="1"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4,778.0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0.737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1.1e-8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880.3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0.369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2,389.0</a:t>
                      </a:r>
                      <a:endParaRPr sz="1000"/>
                    </a:p>
                  </a:txBody>
                  <a:tcPr marT="45700" marB="0" marR="0" marL="91425"/>
                </a:tc>
              </a:tr>
              <a:tr h="26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MBE</a:t>
                      </a:r>
                      <a:endParaRPr b="1"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7,543.0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0.342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3.5e-9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644.9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0.171</a:t>
                      </a:r>
                      <a:endParaRPr sz="1000"/>
                    </a:p>
                  </a:txBody>
                  <a:tcPr marT="4570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3,771.5t</a:t>
                      </a:r>
                      <a:endParaRPr sz="1000"/>
                    </a:p>
                  </a:txBody>
                  <a:tcPr marT="45700" marB="0" marR="0" marL="91425"/>
                </a:tc>
              </a:tr>
            </a:tbl>
          </a:graphicData>
        </a:graphic>
      </p:graphicFrame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339" y="2845349"/>
            <a:ext cx="4336874" cy="223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 rotWithShape="1">
          <a:blip r:embed="rId3">
            <a:alphaModFix/>
          </a:blip>
          <a:srcRect b="50685" l="26748" r="25246" t="0"/>
          <a:stretch/>
        </p:blipFill>
        <p:spPr>
          <a:xfrm>
            <a:off x="4414531" y="3076150"/>
            <a:ext cx="8778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820000" dist="66675">
              <a:srgbClr val="000000">
                <a:alpha val="29800"/>
              </a:srgbClr>
            </a:outerShdw>
          </a:effectLst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8726" y="1247350"/>
            <a:ext cx="14355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49800"/>
              </a:srgbClr>
            </a:outerShdw>
          </a:effectLst>
        </p:spPr>
      </p:pic>
      <p:sp>
        <p:nvSpPr>
          <p:cNvPr id="265" name="Google Shape;265;p38"/>
          <p:cNvSpPr txBox="1"/>
          <p:nvPr/>
        </p:nvSpPr>
        <p:spPr>
          <a:xfrm>
            <a:off x="5564250" y="1107500"/>
            <a:ext cx="317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Catch-Per-Unit-Effort (CPUE) Standardization</a:t>
            </a:r>
            <a:endParaRPr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Use artificial neural nets (ANNs) for catch rate prediction</a:t>
            </a:r>
            <a:endParaRPr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Enforce dependency structure based on prior knowledge </a:t>
            </a:r>
            <a:endParaRPr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5640450" y="2936300"/>
            <a:ext cx="325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Stock assessment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Robust Bayesian approach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Automatically adjust the importance of the prior based on its quality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67" name="Google Shape;267;p38"/>
          <p:cNvGrpSpPr/>
          <p:nvPr/>
        </p:nvGrpSpPr>
        <p:grpSpPr>
          <a:xfrm>
            <a:off x="416225" y="40950"/>
            <a:ext cx="3252600" cy="4879375"/>
            <a:chOff x="797225" y="40950"/>
            <a:chExt cx="3252600" cy="4879375"/>
          </a:xfrm>
        </p:grpSpPr>
        <p:sp>
          <p:nvSpPr>
            <p:cNvPr id="268" name="Google Shape;268;p38"/>
            <p:cNvSpPr/>
            <p:nvPr/>
          </p:nvSpPr>
          <p:spPr>
            <a:xfrm>
              <a:off x="797225" y="345625"/>
              <a:ext cx="3252600" cy="9933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269" name="Google Shape;269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386200" y="637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215000" y="409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367400" y="5615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8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1854175" y="1034000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148200" y="866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233800" y="485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8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2920975" y="576800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519800" y="713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300600" y="1018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8"/>
            <p:cNvPicPr preferRelativeResize="0"/>
            <p:nvPr/>
          </p:nvPicPr>
          <p:blipFill rotWithShape="1">
            <a:blip r:embed="rId7">
              <a:alphaModFix/>
            </a:blip>
            <a:srcRect b="0" l="0" r="0" t="36664"/>
            <a:stretch/>
          </p:blipFill>
          <p:spPr>
            <a:xfrm>
              <a:off x="955025" y="637750"/>
              <a:ext cx="36576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8"/>
            <p:cNvPicPr preferRelativeResize="0"/>
            <p:nvPr/>
          </p:nvPicPr>
          <p:blipFill rotWithShape="1">
            <a:blip r:embed="rId7">
              <a:alphaModFix/>
            </a:blip>
            <a:srcRect b="0" l="0" r="0" t="36664"/>
            <a:stretch/>
          </p:blipFill>
          <p:spPr>
            <a:xfrm>
              <a:off x="3154050" y="759675"/>
              <a:ext cx="36576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8"/>
            <p:cNvSpPr/>
            <p:nvPr/>
          </p:nvSpPr>
          <p:spPr>
            <a:xfrm>
              <a:off x="797225" y="2174425"/>
              <a:ext cx="3252600" cy="9933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281" name="Google Shape;281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233800" y="2314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215000" y="2237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367400" y="2390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8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1854175" y="2862800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148200" y="2695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081400" y="2161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8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2920975" y="2405600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300600" y="28475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8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882475" y="2489413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386200" y="24665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8"/>
            <p:cNvSpPr/>
            <p:nvPr/>
          </p:nvSpPr>
          <p:spPr>
            <a:xfrm>
              <a:off x="797225" y="3927025"/>
              <a:ext cx="3252600" cy="9933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292" name="Google Shape;292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233800" y="4066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215000" y="39905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367400" y="4142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148200" y="4447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081400" y="3914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300600" y="4600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386200" y="4219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929000" y="4142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843400" y="4600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986400" y="4142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8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138800" y="4295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38"/>
            <p:cNvSpPr txBox="1"/>
            <p:nvPr/>
          </p:nvSpPr>
          <p:spPr>
            <a:xfrm>
              <a:off x="797225" y="40950"/>
              <a:ext cx="325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Catch and effort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4" name="Google Shape;304;p38"/>
            <p:cNvSpPr txBox="1"/>
            <p:nvPr/>
          </p:nvSpPr>
          <p:spPr>
            <a:xfrm>
              <a:off x="797225" y="1793550"/>
              <a:ext cx="325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Standardized catch rates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5" name="Google Shape;305;p38"/>
            <p:cNvSpPr txBox="1"/>
            <p:nvPr/>
          </p:nvSpPr>
          <p:spPr>
            <a:xfrm>
              <a:off x="797225" y="3546150"/>
              <a:ext cx="325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Abundance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306" name="Google Shape;306;p38"/>
            <p:cNvCxnSpPr>
              <a:endCxn id="304" idx="0"/>
            </p:cNvCxnSpPr>
            <p:nvPr/>
          </p:nvCxnSpPr>
          <p:spPr>
            <a:xfrm>
              <a:off x="2423525" y="1339050"/>
              <a:ext cx="0" cy="4545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7" name="Google Shape;307;p38"/>
            <p:cNvCxnSpPr>
              <a:stCxn id="280" idx="1"/>
            </p:cNvCxnSpPr>
            <p:nvPr/>
          </p:nvCxnSpPr>
          <p:spPr>
            <a:xfrm>
              <a:off x="2423525" y="3167725"/>
              <a:ext cx="0" cy="378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08" name="Google Shape;308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47400" y="39647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38000" y="79015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20975" y="34562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38"/>
          <p:cNvSpPr txBox="1"/>
          <p:nvPr/>
        </p:nvSpPr>
        <p:spPr>
          <a:xfrm>
            <a:off x="5181625" y="551950"/>
            <a:ext cx="300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roxima Nova"/>
                <a:ea typeface="Proxima Nova"/>
                <a:cs typeface="Proxima Nova"/>
                <a:sym typeface="Proxima Nova"/>
              </a:rPr>
              <a:t>Our Methods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4052050" y="4318100"/>
            <a:ext cx="46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 results show that they are promising.</a:t>
            </a:r>
            <a:endParaRPr b="1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3985825" y="84175"/>
            <a:ext cx="425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Bayes, Brain, and Fish…</a:t>
            </a:r>
            <a:endParaRPr b="1" sz="21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7570" r="0" t="0"/>
          <a:stretch/>
        </p:blipFill>
        <p:spPr>
          <a:xfrm>
            <a:off x="1450500" y="3642325"/>
            <a:ext cx="963000" cy="11886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 rotWithShape="1">
          <a:blip r:embed="rId4">
            <a:alphaModFix/>
          </a:blip>
          <a:srcRect b="28073" l="29495" r="12647" t="0"/>
          <a:stretch/>
        </p:blipFill>
        <p:spPr>
          <a:xfrm>
            <a:off x="3597100" y="3624400"/>
            <a:ext cx="963000" cy="11886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5">
            <a:alphaModFix/>
          </a:blip>
          <a:srcRect b="15455" l="18239" r="39045" t="20991"/>
          <a:stretch/>
        </p:blipFill>
        <p:spPr>
          <a:xfrm>
            <a:off x="4695800" y="3624338"/>
            <a:ext cx="963000" cy="11886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 rotWithShape="1">
          <a:blip r:embed="rId6">
            <a:alphaModFix/>
          </a:blip>
          <a:srcRect b="4076" l="0" r="0" t="0"/>
          <a:stretch/>
        </p:blipFill>
        <p:spPr>
          <a:xfrm>
            <a:off x="2496663" y="3642262"/>
            <a:ext cx="941100" cy="11886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/>
        </p:nvSpPr>
        <p:spPr>
          <a:xfrm>
            <a:off x="493175" y="342425"/>
            <a:ext cx="7435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</a:rPr>
              <a:t>Managing fisheries is hard: it’s like managing a forest, in which the trees are invisible and keep moving around.    </a:t>
            </a:r>
            <a:endParaRPr i="1" sz="16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</a:rPr>
              <a:t>John Shepherd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860850" y="1927475"/>
            <a:ext cx="8271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Our project:</a:t>
            </a:r>
            <a:br>
              <a:rPr b="1" lang="en" sz="2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2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</a:t>
            </a:r>
            <a:r>
              <a:rPr b="1" lang="en" sz="2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fish abundance and management reference points</a:t>
            </a:r>
            <a:endParaRPr b="1" sz="16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 b="50685" l="26748" r="25246" t="0"/>
          <a:stretch/>
        </p:blipFill>
        <p:spPr>
          <a:xfrm>
            <a:off x="4414531" y="3076150"/>
            <a:ext cx="8778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820000" dist="66675">
              <a:srgbClr val="000000">
                <a:alpha val="29800"/>
              </a:srgbClr>
            </a:outerShdw>
          </a:effectLst>
        </p:spPr>
      </p:pic>
      <p:pic>
        <p:nvPicPr>
          <p:cNvPr id="125" name="Google Shape;1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8726" y="1247350"/>
            <a:ext cx="14355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49800"/>
              </a:srgbClr>
            </a:outerShdw>
          </a:effectLst>
        </p:spPr>
      </p:pic>
      <p:sp>
        <p:nvSpPr>
          <p:cNvPr id="126" name="Google Shape;126;p27"/>
          <p:cNvSpPr txBox="1"/>
          <p:nvPr/>
        </p:nvSpPr>
        <p:spPr>
          <a:xfrm>
            <a:off x="5564250" y="1107500"/>
            <a:ext cx="317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Catch-Per-Unit-Effort (CPUE) Standardization</a:t>
            </a:r>
            <a:endParaRPr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Use artificial neural nets (ANNs) for catch rate prediction</a:t>
            </a:r>
            <a:endParaRPr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Enforce dependency structure based on prior knowledge </a:t>
            </a:r>
            <a:endParaRPr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5640450" y="2936300"/>
            <a:ext cx="325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Stock assessment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Robust Bayesian approach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Automatically adjust the importance of the prior based on its quality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8" name="Google Shape;128;p27"/>
          <p:cNvGrpSpPr/>
          <p:nvPr/>
        </p:nvGrpSpPr>
        <p:grpSpPr>
          <a:xfrm>
            <a:off x="416225" y="40950"/>
            <a:ext cx="3252600" cy="4879375"/>
            <a:chOff x="797225" y="40950"/>
            <a:chExt cx="3252600" cy="4879375"/>
          </a:xfrm>
        </p:grpSpPr>
        <p:sp>
          <p:nvSpPr>
            <p:cNvPr id="129" name="Google Shape;129;p27"/>
            <p:cNvSpPr/>
            <p:nvPr/>
          </p:nvSpPr>
          <p:spPr>
            <a:xfrm>
              <a:off x="797225" y="345625"/>
              <a:ext cx="3252600" cy="9933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130" name="Google Shape;130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386200" y="637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215000" y="409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367400" y="5615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7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1854175" y="1034000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148200" y="866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233800" y="485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7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2920975" y="576800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519800" y="713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300600" y="1018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7"/>
            <p:cNvPicPr preferRelativeResize="0"/>
            <p:nvPr/>
          </p:nvPicPr>
          <p:blipFill rotWithShape="1">
            <a:blip r:embed="rId7">
              <a:alphaModFix/>
            </a:blip>
            <a:srcRect b="0" l="0" r="0" t="36664"/>
            <a:stretch/>
          </p:blipFill>
          <p:spPr>
            <a:xfrm>
              <a:off x="955025" y="637750"/>
              <a:ext cx="36576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7"/>
            <p:cNvPicPr preferRelativeResize="0"/>
            <p:nvPr/>
          </p:nvPicPr>
          <p:blipFill rotWithShape="1">
            <a:blip r:embed="rId7">
              <a:alphaModFix/>
            </a:blip>
            <a:srcRect b="0" l="0" r="0" t="36664"/>
            <a:stretch/>
          </p:blipFill>
          <p:spPr>
            <a:xfrm>
              <a:off x="3154050" y="759675"/>
              <a:ext cx="36576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7"/>
            <p:cNvSpPr/>
            <p:nvPr/>
          </p:nvSpPr>
          <p:spPr>
            <a:xfrm>
              <a:off x="797225" y="2174425"/>
              <a:ext cx="3252600" cy="9933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142" name="Google Shape;142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233800" y="2314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215000" y="2237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367400" y="2390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7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1854175" y="2862800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148200" y="2695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081400" y="2161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7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2920975" y="2405600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300600" y="28475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7"/>
            <p:cNvPicPr preferRelativeResize="0"/>
            <p:nvPr/>
          </p:nvPicPr>
          <p:blipFill rotWithShape="1">
            <a:blip r:embed="rId6">
              <a:alphaModFix/>
            </a:blip>
            <a:srcRect b="13266" l="0" r="0" t="35134"/>
            <a:stretch/>
          </p:blipFill>
          <p:spPr>
            <a:xfrm>
              <a:off x="882475" y="2489413"/>
              <a:ext cx="358445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386200" y="24665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7"/>
            <p:cNvSpPr/>
            <p:nvPr/>
          </p:nvSpPr>
          <p:spPr>
            <a:xfrm>
              <a:off x="797225" y="3927025"/>
              <a:ext cx="3252600" cy="9933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153" name="Google Shape;153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233800" y="4066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215000" y="39905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367400" y="4142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148200" y="44477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081400" y="3914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300600" y="4600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386200" y="4219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929000" y="4142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1843400" y="46001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2986400" y="41429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7"/>
            <p:cNvPicPr preferRelativeResize="0"/>
            <p:nvPr/>
          </p:nvPicPr>
          <p:blipFill rotWithShape="1">
            <a:blip r:embed="rId5">
              <a:alphaModFix/>
            </a:blip>
            <a:srcRect b="10843" l="7882" r="8617" t="17722"/>
            <a:stretch/>
          </p:blipFill>
          <p:spPr>
            <a:xfrm>
              <a:off x="3138800" y="4295350"/>
              <a:ext cx="37719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7"/>
            <p:cNvSpPr txBox="1"/>
            <p:nvPr/>
          </p:nvSpPr>
          <p:spPr>
            <a:xfrm>
              <a:off x="797225" y="40950"/>
              <a:ext cx="325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Catch and effort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797225" y="1793550"/>
              <a:ext cx="325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Standardized catch rates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797225" y="3546150"/>
              <a:ext cx="325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Abundance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67" name="Google Shape;167;p27"/>
            <p:cNvCxnSpPr>
              <a:endCxn id="165" idx="0"/>
            </p:cNvCxnSpPr>
            <p:nvPr/>
          </p:nvCxnSpPr>
          <p:spPr>
            <a:xfrm>
              <a:off x="2423525" y="1339050"/>
              <a:ext cx="0" cy="4545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8" name="Google Shape;168;p27"/>
            <p:cNvCxnSpPr>
              <a:stCxn id="141" idx="1"/>
            </p:cNvCxnSpPr>
            <p:nvPr/>
          </p:nvCxnSpPr>
          <p:spPr>
            <a:xfrm>
              <a:off x="2423525" y="3167725"/>
              <a:ext cx="0" cy="378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69" name="Google Shape;169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47400" y="39647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38000" y="79015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20975" y="34562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7"/>
          <p:cNvSpPr txBox="1"/>
          <p:nvPr/>
        </p:nvSpPr>
        <p:spPr>
          <a:xfrm>
            <a:off x="5181625" y="551950"/>
            <a:ext cx="300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roxima Nova"/>
                <a:ea typeface="Proxima Nova"/>
                <a:cs typeface="Proxima Nova"/>
                <a:sym typeface="Proxima Nova"/>
              </a:rPr>
              <a:t>Our Methods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Spatial-temporal ANNs for CPUE Standardization 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ANNs: brain-inspired, interconnected simple computational units, expressive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approaches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075" y="2098550"/>
            <a:ext cx="1849249" cy="19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875" y="1946925"/>
            <a:ext cx="1544683" cy="196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1075550" y="3995050"/>
            <a:ext cx="64641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dk2"/>
                </a:solidFill>
              </a:rPr>
              <a:t>Full-ANN: no prior knowledge</a:t>
            </a:r>
            <a:br>
              <a:rPr lang="en" sz="1300">
                <a:solidFill>
                  <a:schemeClr val="dk2"/>
                </a:solidFill>
              </a:rPr>
            </a:br>
            <a:r>
              <a:rPr lang="en" sz="1300">
                <a:solidFill>
                  <a:schemeClr val="dk2"/>
                </a:solidFill>
              </a:rPr>
              <a:t>	log(catch) ~ f(lat, lon, yr, boat_ID, tech_1, tech_2) 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○"/>
            </a:pPr>
            <a:r>
              <a:rPr lang="en" sz="1300">
                <a:solidFill>
                  <a:schemeClr val="dk2"/>
                </a:solidFill>
              </a:rPr>
              <a:t>ST-ANN: exploit prior knowledge on dependency structure</a:t>
            </a:r>
            <a:br>
              <a:rPr lang="en" sz="1300">
                <a:solidFill>
                  <a:schemeClr val="dk2"/>
                </a:solidFill>
              </a:rPr>
            </a:br>
            <a:r>
              <a:rPr lang="en" sz="1300">
                <a:solidFill>
                  <a:schemeClr val="dk2"/>
                </a:solidFill>
              </a:rPr>
              <a:t>	log(catch) ~ f(lat,lon,yr) + boat_ID + tech_1 + tech_2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1516075" y="1774550"/>
            <a:ext cx="17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Full-ANN (typical)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5078700" y="1774550"/>
            <a:ext cx="14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ST-ANN (ours)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CPUE Standardization on Simulation Data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152475"/>
            <a:ext cx="644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generation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Highly migratory species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Fishing sites initially random but become concentrated around the high-density regions over time due to technology upgrades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Catch affected by technology: tech_1 (increased catchability), tech_2 (increased fishing area)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Models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GLM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log(catch) ~ lat*lon*yr + boat_ID + tech_1 + tech_2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GAM: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log(catch) ~ te(lat,lon,yr) + boat ID + tech_1 + tech_2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ST-ANN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log(catch) ~ f(lat,lon,yr) + boat_ID + tech_1 + tech_2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Full-ANN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log(catch) ~ f(lat, lon, yr, boat_ID, tech_1, tech_2) 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75042" t="0"/>
          <a:stretch/>
        </p:blipFill>
        <p:spPr>
          <a:xfrm>
            <a:off x="6860600" y="1219925"/>
            <a:ext cx="1537498" cy="16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129250" y="287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Species distribution</a:t>
            </a:r>
            <a:br>
              <a:rPr b="1" lang="en"/>
            </a:br>
            <a:br>
              <a:rPr b="1" lang="en"/>
            </a:br>
            <a:br>
              <a:rPr b="1" lang="en"/>
            </a:br>
            <a:br>
              <a:rPr b="1" lang="en"/>
            </a:br>
            <a:br>
              <a:rPr b="1" lang="en"/>
            </a:b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SCPUEs</a:t>
            </a:r>
            <a:endParaRPr b="1"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0" r="0" t="7552"/>
          <a:stretch/>
        </p:blipFill>
        <p:spPr>
          <a:xfrm>
            <a:off x="814950" y="2593125"/>
            <a:ext cx="5075725" cy="2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00" y="775575"/>
            <a:ext cx="5178975" cy="13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5664900" y="824000"/>
            <a:ext cx="33267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ANN models are best at modelling the spatial-temporal distribution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ST-ANN is more accurate than Full-ANN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5804450" y="2579925"/>
            <a:ext cx="3326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Full-ANN has best R2, worst SCPUE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ST-ANN has 2nd best R2, best SCPUE 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Northern Prawn Fishery CPUE Standardization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5431025" y="1152475"/>
            <a:ext cx="340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Species: endeavour prawn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Catch and effort data from 1970 to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680,589 records of daily vessel specific fishing activities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0" l="5123" r="5622" t="3716"/>
          <a:stretch/>
        </p:blipFill>
        <p:spPr>
          <a:xfrm>
            <a:off x="165425" y="985400"/>
            <a:ext cx="5214573" cy="384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1018300" y="4705225"/>
            <a:ext cx="378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Source: https://www.afma.gov.au/fisheries/northern-prawn-fishery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Models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GLM</a:t>
            </a:r>
            <a:r>
              <a:rPr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 ~ year* cday + tiger.region* cday + month + impl1.hours + lon* lat + trygear + plotter + pc.sat + echocol + hullg + nav.accg + log(depth) + log(prop.semi) + log(local.tiger.ef fort) + log(satig) + log(nVcode) + b. spline(cday, 6)</a:t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</a:t>
            </a:r>
            <a:r>
              <a:rPr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 ~ year* cday + tiger.region* cday + month + s(impl1.hours) + te (lon, lat) + trygear + plotter + pc.sat + echocol+ hullg + nav.accg + s(depth) + s(prop.semi) + s(localtiger.ef fort) + s(satig) + s(nVcode) + s(cday)</a:t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Full-ANN</a:t>
            </a:r>
            <a:r>
              <a:rPr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 ~ f(year,cday, tiger.region,month,impl1.hours,lon, lat,trygear,plotter,pc.sat, echocol, hullg, nav.accg, depth, prop.semi, localtiger.effort, satig, vcode)</a:t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ST-ANN</a:t>
            </a:r>
            <a:r>
              <a:rPr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 ~ f(lon, lat,year,month,depth) + f(trygear,plotter,pc.sat ,echocol,hullg, nav.accg, vcode) + impl1.hours</a:t>
            </a:r>
            <a:br>
              <a:rPr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Species distribution</a:t>
            </a:r>
            <a:endParaRPr b="1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00" y="3110275"/>
            <a:ext cx="8375500" cy="1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SCPUEs</a:t>
            </a:r>
            <a:endParaRPr b="1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850" y="1645750"/>
            <a:ext cx="5771900" cy="2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